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59" r:id="rId6"/>
    <p:sldId id="262" r:id="rId7"/>
    <p:sldId id="258" r:id="rId8"/>
    <p:sldId id="280" r:id="rId9"/>
    <p:sldId id="263" r:id="rId10"/>
    <p:sldId id="261" r:id="rId11"/>
    <p:sldId id="264" r:id="rId12"/>
    <p:sldId id="265" r:id="rId13"/>
    <p:sldId id="267" r:id="rId14"/>
    <p:sldId id="266" r:id="rId15"/>
    <p:sldId id="268" r:id="rId16"/>
    <p:sldId id="269" r:id="rId17"/>
    <p:sldId id="277" r:id="rId18"/>
    <p:sldId id="270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48F83-0F7A-48AD-8507-E422F219A12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F29EB-2DFA-4A52-B035-79F4A645D037}">
      <dgm:prSet phldrT="[Text]"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bn-IN" sz="2400" dirty="0" smtClean="0">
              <a:latin typeface="NikoshBAN"/>
            </a:rPr>
            <a:t>অধিকরণ</a:t>
          </a:r>
        </a:p>
        <a:p>
          <a:r>
            <a:rPr lang="bn-IN" sz="2400" dirty="0" smtClean="0">
              <a:latin typeface="NikoshBAN"/>
            </a:rPr>
            <a:t>কারক তিনপ্রকার</a:t>
          </a:r>
          <a:endParaRPr lang="en-US" sz="2400" dirty="0">
            <a:latin typeface="NikoshBAN"/>
          </a:endParaRPr>
        </a:p>
      </dgm:t>
    </dgm:pt>
    <dgm:pt modelId="{539D9AF2-5C5B-43C8-ADF7-2DE15F280B6E}" type="parTrans" cxnId="{3ACF6033-4E76-4C92-93C7-C17FC0B7E377}">
      <dgm:prSet/>
      <dgm:spPr/>
      <dgm:t>
        <a:bodyPr/>
        <a:lstStyle/>
        <a:p>
          <a:endParaRPr lang="en-US"/>
        </a:p>
      </dgm:t>
    </dgm:pt>
    <dgm:pt modelId="{69D6A2D2-2556-41FF-B18F-7DE61C3A8666}" type="sibTrans" cxnId="{3ACF6033-4E76-4C92-93C7-C17FC0B7E377}">
      <dgm:prSet/>
      <dgm:spPr/>
      <dgm:t>
        <a:bodyPr/>
        <a:lstStyle/>
        <a:p>
          <a:endParaRPr lang="en-US"/>
        </a:p>
      </dgm:t>
    </dgm:pt>
    <dgm:pt modelId="{F7FF7135-7089-4DFB-B48C-1D2E171E0EC6}">
      <dgm:prSet phldrT="[Text]"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dirty="0" smtClean="0"/>
            <a:t>০১।কালাধি</a:t>
          </a:r>
        </a:p>
        <a:p>
          <a:r>
            <a:rPr lang="bn-IN" sz="2400" dirty="0" smtClean="0"/>
            <a:t>করণ</a:t>
          </a:r>
          <a:endParaRPr lang="en-US" sz="2400" dirty="0"/>
        </a:p>
      </dgm:t>
    </dgm:pt>
    <dgm:pt modelId="{8FD74360-1F02-4169-AF81-63B29EC047DA}" type="parTrans" cxnId="{BC4956CB-5C28-43D0-AD92-3AC72241B84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A7C5F54-FA45-4476-B90E-C8E426BA45D3}" type="sibTrans" cxnId="{BC4956CB-5C28-43D0-AD92-3AC72241B84F}">
      <dgm:prSet/>
      <dgm:spPr/>
      <dgm:t>
        <a:bodyPr/>
        <a:lstStyle/>
        <a:p>
          <a:endParaRPr lang="en-US"/>
        </a:p>
      </dgm:t>
    </dgm:pt>
    <dgm:pt modelId="{283D6842-AAB0-4186-A5C4-F577FAB7C9A1}">
      <dgm:prSet phldrT="[Text]" custT="1"/>
      <dgm:spPr>
        <a:solidFill>
          <a:schemeClr val="accent3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dirty="0" smtClean="0"/>
            <a:t>০২।আধারাধি</a:t>
          </a:r>
        </a:p>
        <a:p>
          <a:r>
            <a:rPr lang="bn-IN" sz="2400" dirty="0" smtClean="0"/>
            <a:t>করণ</a:t>
          </a:r>
          <a:endParaRPr lang="en-US" sz="2400" dirty="0"/>
        </a:p>
      </dgm:t>
    </dgm:pt>
    <dgm:pt modelId="{1B6A521E-F6EE-4AB4-96D2-130F094E7B2D}" type="parTrans" cxnId="{1C998148-5494-4DFC-A25D-030E1776A1D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0E0AD96-9B75-4463-83BB-0349998B18A6}" type="sibTrans" cxnId="{1C998148-5494-4DFC-A25D-030E1776A1D5}">
      <dgm:prSet/>
      <dgm:spPr/>
      <dgm:t>
        <a:bodyPr/>
        <a:lstStyle/>
        <a:p>
          <a:endParaRPr lang="en-US"/>
        </a:p>
      </dgm:t>
    </dgm:pt>
    <dgm:pt modelId="{9B008742-5118-45A9-BF52-240DD324E0F6}">
      <dgm:prSet phldrT="[Text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000" dirty="0" smtClean="0"/>
            <a:t>০৩।ভাবাধি</a:t>
          </a:r>
        </a:p>
        <a:p>
          <a:r>
            <a:rPr lang="bn-IN" sz="2000" dirty="0" smtClean="0"/>
            <a:t>করণ</a:t>
          </a:r>
          <a:endParaRPr lang="en-US" sz="2000" dirty="0"/>
        </a:p>
      </dgm:t>
    </dgm:pt>
    <dgm:pt modelId="{B5ABBD16-1780-4FB2-B98F-3004DA795BCF}" type="parTrans" cxnId="{35297935-90B8-4CC2-90ED-F6447F7F34A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E1B00B-ABC0-4712-B5A7-DAA66FCAB712}" type="sibTrans" cxnId="{35297935-90B8-4CC2-90ED-F6447F7F34AF}">
      <dgm:prSet/>
      <dgm:spPr/>
      <dgm:t>
        <a:bodyPr/>
        <a:lstStyle/>
        <a:p>
          <a:endParaRPr lang="en-US"/>
        </a:p>
      </dgm:t>
    </dgm:pt>
    <dgm:pt modelId="{6C0B82B6-8255-4FB8-ADEC-09E2DEA2872A}" type="pres">
      <dgm:prSet presAssocID="{D0B48F83-0F7A-48AD-8507-E422F219A1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232C4-76A1-4DE8-BE85-27DF9DDA2805}" type="pres">
      <dgm:prSet presAssocID="{FF9F29EB-2DFA-4A52-B035-79F4A645D037}" presName="centerShape" presStyleLbl="node0" presStyleIdx="0" presStyleCnt="1"/>
      <dgm:spPr/>
      <dgm:t>
        <a:bodyPr/>
        <a:lstStyle/>
        <a:p>
          <a:endParaRPr lang="en-US"/>
        </a:p>
      </dgm:t>
    </dgm:pt>
    <dgm:pt modelId="{4CACC1E8-2470-49B5-A678-61F9D1DBA494}" type="pres">
      <dgm:prSet presAssocID="{8FD74360-1F02-4169-AF81-63B29EC047DA}" presName="parTrans" presStyleLbl="bgSibTrans2D1" presStyleIdx="0" presStyleCnt="3" custAng="17213793" custFlipHor="1" custScaleX="39493" custScaleY="105865" custLinFactNeighborX="27145" custLinFactNeighborY="75368"/>
      <dgm:spPr/>
      <dgm:t>
        <a:bodyPr/>
        <a:lstStyle/>
        <a:p>
          <a:endParaRPr lang="en-US"/>
        </a:p>
      </dgm:t>
    </dgm:pt>
    <dgm:pt modelId="{4776CF15-2D87-45E0-857C-8BF12204E866}" type="pres">
      <dgm:prSet presAssocID="{F7FF7135-7089-4DFB-B48C-1D2E171E0EC6}" presName="node" presStyleLbl="node1" presStyleIdx="0" presStyleCnt="3" custRadScaleRad="104418" custRadScaleInc="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33B2A-FFCA-47C0-B89A-214DEF89DBA0}" type="pres">
      <dgm:prSet presAssocID="{1B6A521E-F6EE-4AB4-96D2-130F094E7B2D}" presName="parTrans" presStyleLbl="bgSibTrans2D1" presStyleIdx="1" presStyleCnt="3" custAng="10800000" custFlipHor="1" custScaleX="52093" custLinFactNeighborX="1706" custLinFactNeighborY="74892"/>
      <dgm:spPr/>
      <dgm:t>
        <a:bodyPr/>
        <a:lstStyle/>
        <a:p>
          <a:endParaRPr lang="en-US"/>
        </a:p>
      </dgm:t>
    </dgm:pt>
    <dgm:pt modelId="{808A6616-E4DF-437B-965A-049115AC3469}" type="pres">
      <dgm:prSet presAssocID="{283D6842-AAB0-4186-A5C4-F577FAB7C9A1}" presName="node" presStyleLbl="node1" presStyleIdx="1" presStyleCnt="3" custAng="0" custScaleX="116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135A6-5AF1-4163-94D9-DB116CC57354}" type="pres">
      <dgm:prSet presAssocID="{B5ABBD16-1780-4FB2-B98F-3004DA795BCF}" presName="parTrans" presStyleLbl="bgSibTrans2D1" presStyleIdx="2" presStyleCnt="3" custAng="10709514" custScaleX="42859" custLinFactNeighborX="-26524" custLinFactNeighborY="64955"/>
      <dgm:spPr/>
      <dgm:t>
        <a:bodyPr/>
        <a:lstStyle/>
        <a:p>
          <a:endParaRPr lang="en-US"/>
        </a:p>
      </dgm:t>
    </dgm:pt>
    <dgm:pt modelId="{8FA25BD3-396D-4E49-BEAE-C242C679DCF6}" type="pres">
      <dgm:prSet presAssocID="{9B008742-5118-45A9-BF52-240DD324E0F6}" presName="node" presStyleLbl="node1" presStyleIdx="2" presStyleCnt="3" custRadScaleRad="107465" custRadScaleInc="-2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B2358-3117-4E4D-8169-367D647400F1}" type="presOf" srcId="{1B6A521E-F6EE-4AB4-96D2-130F094E7B2D}" destId="{C5133B2A-FFCA-47C0-B89A-214DEF89DBA0}" srcOrd="0" destOrd="0" presId="urn:microsoft.com/office/officeart/2005/8/layout/radial4"/>
    <dgm:cxn modelId="{D5D917BE-5FEA-4AB5-BCD1-98D341B4A479}" type="presOf" srcId="{8FD74360-1F02-4169-AF81-63B29EC047DA}" destId="{4CACC1E8-2470-49B5-A678-61F9D1DBA494}" srcOrd="0" destOrd="0" presId="urn:microsoft.com/office/officeart/2005/8/layout/radial4"/>
    <dgm:cxn modelId="{0D91FEFF-CE93-4248-9404-84F865CB37D2}" type="presOf" srcId="{B5ABBD16-1780-4FB2-B98F-3004DA795BCF}" destId="{D9D135A6-5AF1-4163-94D9-DB116CC57354}" srcOrd="0" destOrd="0" presId="urn:microsoft.com/office/officeart/2005/8/layout/radial4"/>
    <dgm:cxn modelId="{6B802723-572C-4CA2-8438-D1666FD312D0}" type="presOf" srcId="{FF9F29EB-2DFA-4A52-B035-79F4A645D037}" destId="{14A232C4-76A1-4DE8-BE85-27DF9DDA2805}" srcOrd="0" destOrd="0" presId="urn:microsoft.com/office/officeart/2005/8/layout/radial4"/>
    <dgm:cxn modelId="{BC4956CB-5C28-43D0-AD92-3AC72241B84F}" srcId="{FF9F29EB-2DFA-4A52-B035-79F4A645D037}" destId="{F7FF7135-7089-4DFB-B48C-1D2E171E0EC6}" srcOrd="0" destOrd="0" parTransId="{8FD74360-1F02-4169-AF81-63B29EC047DA}" sibTransId="{FA7C5F54-FA45-4476-B90E-C8E426BA45D3}"/>
    <dgm:cxn modelId="{A37DAB3F-82F0-4240-9BAB-4AF032C694A8}" type="presOf" srcId="{D0B48F83-0F7A-48AD-8507-E422F219A127}" destId="{6C0B82B6-8255-4FB8-ADEC-09E2DEA2872A}" srcOrd="0" destOrd="0" presId="urn:microsoft.com/office/officeart/2005/8/layout/radial4"/>
    <dgm:cxn modelId="{91ADD090-574C-416E-B15C-9784321E63AB}" type="presOf" srcId="{283D6842-AAB0-4186-A5C4-F577FAB7C9A1}" destId="{808A6616-E4DF-437B-965A-049115AC3469}" srcOrd="0" destOrd="0" presId="urn:microsoft.com/office/officeart/2005/8/layout/radial4"/>
    <dgm:cxn modelId="{1910C431-5ADE-4BD1-A7AB-456C951B6968}" type="presOf" srcId="{F7FF7135-7089-4DFB-B48C-1D2E171E0EC6}" destId="{4776CF15-2D87-45E0-857C-8BF12204E866}" srcOrd="0" destOrd="0" presId="urn:microsoft.com/office/officeart/2005/8/layout/radial4"/>
    <dgm:cxn modelId="{35297935-90B8-4CC2-90ED-F6447F7F34AF}" srcId="{FF9F29EB-2DFA-4A52-B035-79F4A645D037}" destId="{9B008742-5118-45A9-BF52-240DD324E0F6}" srcOrd="2" destOrd="0" parTransId="{B5ABBD16-1780-4FB2-B98F-3004DA795BCF}" sibTransId="{BCE1B00B-ABC0-4712-B5A7-DAA66FCAB712}"/>
    <dgm:cxn modelId="{1C998148-5494-4DFC-A25D-030E1776A1D5}" srcId="{FF9F29EB-2DFA-4A52-B035-79F4A645D037}" destId="{283D6842-AAB0-4186-A5C4-F577FAB7C9A1}" srcOrd="1" destOrd="0" parTransId="{1B6A521E-F6EE-4AB4-96D2-130F094E7B2D}" sibTransId="{C0E0AD96-9B75-4463-83BB-0349998B18A6}"/>
    <dgm:cxn modelId="{DCDBD3ED-C292-4570-8661-20016FF8A926}" type="presOf" srcId="{9B008742-5118-45A9-BF52-240DD324E0F6}" destId="{8FA25BD3-396D-4E49-BEAE-C242C679DCF6}" srcOrd="0" destOrd="0" presId="urn:microsoft.com/office/officeart/2005/8/layout/radial4"/>
    <dgm:cxn modelId="{3ACF6033-4E76-4C92-93C7-C17FC0B7E377}" srcId="{D0B48F83-0F7A-48AD-8507-E422F219A127}" destId="{FF9F29EB-2DFA-4A52-B035-79F4A645D037}" srcOrd="0" destOrd="0" parTransId="{539D9AF2-5C5B-43C8-ADF7-2DE15F280B6E}" sibTransId="{69D6A2D2-2556-41FF-B18F-7DE61C3A8666}"/>
    <dgm:cxn modelId="{0D771E72-158D-45EE-BCA3-E0638C041DD5}" type="presParOf" srcId="{6C0B82B6-8255-4FB8-ADEC-09E2DEA2872A}" destId="{14A232C4-76A1-4DE8-BE85-27DF9DDA2805}" srcOrd="0" destOrd="0" presId="urn:microsoft.com/office/officeart/2005/8/layout/radial4"/>
    <dgm:cxn modelId="{22806661-E5A3-4255-9F7B-3E8C61D95377}" type="presParOf" srcId="{6C0B82B6-8255-4FB8-ADEC-09E2DEA2872A}" destId="{4CACC1E8-2470-49B5-A678-61F9D1DBA494}" srcOrd="1" destOrd="0" presId="urn:microsoft.com/office/officeart/2005/8/layout/radial4"/>
    <dgm:cxn modelId="{79503388-E923-4A21-B6DD-2C4AEF015BA9}" type="presParOf" srcId="{6C0B82B6-8255-4FB8-ADEC-09E2DEA2872A}" destId="{4776CF15-2D87-45E0-857C-8BF12204E866}" srcOrd="2" destOrd="0" presId="urn:microsoft.com/office/officeart/2005/8/layout/radial4"/>
    <dgm:cxn modelId="{1BE9C15B-CF27-4022-87FB-E08645356262}" type="presParOf" srcId="{6C0B82B6-8255-4FB8-ADEC-09E2DEA2872A}" destId="{C5133B2A-FFCA-47C0-B89A-214DEF89DBA0}" srcOrd="3" destOrd="0" presId="urn:microsoft.com/office/officeart/2005/8/layout/radial4"/>
    <dgm:cxn modelId="{50FC603C-45B3-4D20-92B2-BA647280E0F3}" type="presParOf" srcId="{6C0B82B6-8255-4FB8-ADEC-09E2DEA2872A}" destId="{808A6616-E4DF-437B-965A-049115AC3469}" srcOrd="4" destOrd="0" presId="urn:microsoft.com/office/officeart/2005/8/layout/radial4"/>
    <dgm:cxn modelId="{607D7298-6286-49D0-826A-D6284172C3DA}" type="presParOf" srcId="{6C0B82B6-8255-4FB8-ADEC-09E2DEA2872A}" destId="{D9D135A6-5AF1-4163-94D9-DB116CC57354}" srcOrd="5" destOrd="0" presId="urn:microsoft.com/office/officeart/2005/8/layout/radial4"/>
    <dgm:cxn modelId="{8AE97720-0368-45F1-BA82-E19E5D34BA29}" type="presParOf" srcId="{6C0B82B6-8255-4FB8-ADEC-09E2DEA2872A}" destId="{8FA25BD3-396D-4E49-BEAE-C242C679DCF6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BF770-9772-4DAB-AB22-6EE715EA0A6A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BB26A9-4CCF-449A-AAFF-A26071E7705C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000" b="1" dirty="0" smtClean="0">
              <a:solidFill>
                <a:schemeClr val="bg1"/>
              </a:solidFill>
            </a:rPr>
            <a:t>(গ</a:t>
          </a:r>
          <a:r>
            <a:rPr lang="bn-IN" sz="2000" b="1" dirty="0" smtClean="0"/>
            <a:t>)</a:t>
          </a:r>
          <a:r>
            <a:rPr lang="bn-IN" sz="2000" dirty="0" smtClean="0"/>
            <a:t> বৈষয়িক </a:t>
          </a:r>
          <a:endParaRPr lang="en-US" sz="2000" dirty="0"/>
        </a:p>
      </dgm:t>
    </dgm:pt>
    <dgm:pt modelId="{8A4A3668-BACD-4203-A087-CB1DF5BFB135}" type="parTrans" cxnId="{D204CB15-5B59-4307-90E6-7FD1F7C872C7}">
      <dgm:prSet/>
      <dgm:spPr/>
      <dgm:t>
        <a:bodyPr/>
        <a:lstStyle/>
        <a:p>
          <a:endParaRPr lang="en-US"/>
        </a:p>
      </dgm:t>
    </dgm:pt>
    <dgm:pt modelId="{D4AC0C68-70EB-4AC5-BB1C-318740718F69}" type="sibTrans" cxnId="{D204CB15-5B59-4307-90E6-7FD1F7C872C7}">
      <dgm:prSet/>
      <dgm:spPr/>
      <dgm:t>
        <a:bodyPr/>
        <a:lstStyle/>
        <a:p>
          <a:endParaRPr lang="en-US"/>
        </a:p>
      </dgm:t>
    </dgm:pt>
    <dgm:pt modelId="{FA5B2BCB-B43D-4D0F-A5E7-453305C05E1C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IN" sz="2000" b="1" dirty="0" smtClean="0"/>
            <a:t>(</a:t>
          </a:r>
          <a:r>
            <a:rPr lang="bn-IN" sz="2000" b="1" dirty="0" smtClean="0">
              <a:solidFill>
                <a:srgbClr val="FF0000"/>
              </a:solidFill>
            </a:rPr>
            <a:t>খ</a:t>
          </a:r>
          <a:r>
            <a:rPr lang="bn-IN" sz="2000" b="1" dirty="0" smtClean="0"/>
            <a:t>) </a:t>
          </a:r>
          <a:r>
            <a:rPr lang="bn-IN" sz="2000" dirty="0" smtClean="0"/>
            <a:t>অভিব্যপক</a:t>
          </a:r>
          <a:endParaRPr lang="en-US" sz="2000" dirty="0"/>
        </a:p>
      </dgm:t>
    </dgm:pt>
    <dgm:pt modelId="{2DC428B3-FF8C-4A72-96AE-99E0D5D65C5A}" type="parTrans" cxnId="{797DF932-BD20-4A9F-ABFD-0F9AC4C2FCC7}">
      <dgm:prSet/>
      <dgm:spPr/>
      <dgm:t>
        <a:bodyPr/>
        <a:lstStyle/>
        <a:p>
          <a:endParaRPr lang="en-US"/>
        </a:p>
      </dgm:t>
    </dgm:pt>
    <dgm:pt modelId="{7AE0D047-BD86-4538-8110-D22FC8147EDF}" type="sibTrans" cxnId="{797DF932-BD20-4A9F-ABFD-0F9AC4C2FCC7}">
      <dgm:prSet/>
      <dgm:spPr/>
      <dgm:t>
        <a:bodyPr/>
        <a:lstStyle/>
        <a:p>
          <a:endParaRPr lang="en-US"/>
        </a:p>
      </dgm:t>
    </dgm:pt>
    <dgm:pt modelId="{190D7721-0849-455F-9476-2D148CDC0F14}">
      <dgm:prSet phldrT="[Text]" custT="1"/>
      <dgm:spPr/>
      <dgm:t>
        <a:bodyPr/>
        <a:lstStyle/>
        <a:p>
          <a:r>
            <a:rPr lang="bn-IN" sz="2000" b="1" dirty="0" smtClean="0"/>
            <a:t>(</a:t>
          </a:r>
          <a:r>
            <a:rPr lang="bn-IN" sz="2000" b="1" dirty="0" smtClean="0">
              <a:solidFill>
                <a:schemeClr val="tx1"/>
              </a:solidFill>
            </a:rPr>
            <a:t>ক</a:t>
          </a:r>
          <a:r>
            <a:rPr lang="bn-IN" sz="2000" b="1" dirty="0" smtClean="0"/>
            <a:t>)</a:t>
          </a:r>
          <a:r>
            <a:rPr lang="bn-IN" sz="2000" dirty="0" smtClean="0"/>
            <a:t>ঐকদেশিক</a:t>
          </a:r>
          <a:endParaRPr lang="en-US" sz="2000" dirty="0"/>
        </a:p>
      </dgm:t>
    </dgm:pt>
    <dgm:pt modelId="{E0FD927A-5E33-4309-A018-4500D8A77D98}" type="parTrans" cxnId="{484495DB-9825-4D88-93D5-DDB6931958ED}">
      <dgm:prSet/>
      <dgm:spPr/>
      <dgm:t>
        <a:bodyPr/>
        <a:lstStyle/>
        <a:p>
          <a:endParaRPr lang="en-US"/>
        </a:p>
      </dgm:t>
    </dgm:pt>
    <dgm:pt modelId="{2270C1B9-A7C9-4D72-8DA4-C08A17D67B99}" type="sibTrans" cxnId="{484495DB-9825-4D88-93D5-DDB6931958ED}">
      <dgm:prSet/>
      <dgm:spPr/>
      <dgm:t>
        <a:bodyPr/>
        <a:lstStyle/>
        <a:p>
          <a:endParaRPr lang="en-US"/>
        </a:p>
      </dgm:t>
    </dgm:pt>
    <dgm:pt modelId="{BB10C824-B83A-411D-896F-1D0F3CF0DA4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1600" dirty="0" smtClean="0"/>
            <a:t>আধারাধি করণ</a:t>
          </a:r>
        </a:p>
        <a:p>
          <a:r>
            <a:rPr lang="bn-IN" sz="1600" b="1" dirty="0" smtClean="0"/>
            <a:t>তিন</a:t>
          </a:r>
          <a:r>
            <a:rPr lang="bn-IN" sz="1600" dirty="0" smtClean="0"/>
            <a:t> প্রকার</a:t>
          </a:r>
          <a:endParaRPr lang="en-US" sz="1600" dirty="0"/>
        </a:p>
      </dgm:t>
    </dgm:pt>
    <dgm:pt modelId="{92D8AA89-9E12-47C0-B812-EAE5BF4F0445}" type="parTrans" cxnId="{F70A3EA7-C4E2-450D-B930-E5B4C66B493E}">
      <dgm:prSet/>
      <dgm:spPr/>
      <dgm:t>
        <a:bodyPr/>
        <a:lstStyle/>
        <a:p>
          <a:endParaRPr lang="en-US"/>
        </a:p>
      </dgm:t>
    </dgm:pt>
    <dgm:pt modelId="{7BCDE6A7-4771-4227-9530-708B327EC365}" type="sibTrans" cxnId="{F70A3EA7-C4E2-450D-B930-E5B4C66B493E}">
      <dgm:prSet/>
      <dgm:spPr/>
      <dgm:t>
        <a:bodyPr/>
        <a:lstStyle/>
        <a:p>
          <a:endParaRPr lang="en-US"/>
        </a:p>
      </dgm:t>
    </dgm:pt>
    <dgm:pt modelId="{C7248C20-F7D2-43D9-BC73-B621FB336BAC}" type="pres">
      <dgm:prSet presAssocID="{17ABF770-9772-4DAB-AB22-6EE715EA0A6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E430B-2329-4E01-AC2B-C650A401248B}" type="pres">
      <dgm:prSet presAssocID="{17ABF770-9772-4DAB-AB22-6EE715EA0A6A}" presName="comp1" presStyleCnt="0"/>
      <dgm:spPr/>
    </dgm:pt>
    <dgm:pt modelId="{2264933A-AAF1-477E-8263-B8AB47BD8AAB}" type="pres">
      <dgm:prSet presAssocID="{17ABF770-9772-4DAB-AB22-6EE715EA0A6A}" presName="circle1" presStyleLbl="node1" presStyleIdx="0" presStyleCnt="4" custAng="0" custScaleX="149180"/>
      <dgm:spPr/>
      <dgm:t>
        <a:bodyPr/>
        <a:lstStyle/>
        <a:p>
          <a:endParaRPr lang="en-US"/>
        </a:p>
      </dgm:t>
    </dgm:pt>
    <dgm:pt modelId="{8CD4DD47-7A5A-4120-B300-A4389A9E9B1E}" type="pres">
      <dgm:prSet presAssocID="{17ABF770-9772-4DAB-AB22-6EE715EA0A6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3FDD9-B107-4722-85B0-3F23CE8307BD}" type="pres">
      <dgm:prSet presAssocID="{17ABF770-9772-4DAB-AB22-6EE715EA0A6A}" presName="comp2" presStyleCnt="0"/>
      <dgm:spPr/>
    </dgm:pt>
    <dgm:pt modelId="{7F4F8AAD-9A1E-47A6-B06E-6927A628A88E}" type="pres">
      <dgm:prSet presAssocID="{17ABF770-9772-4DAB-AB22-6EE715EA0A6A}" presName="circle2" presStyleLbl="node1" presStyleIdx="1" presStyleCnt="4" custScaleX="137500" custScaleY="92623"/>
      <dgm:spPr/>
      <dgm:t>
        <a:bodyPr/>
        <a:lstStyle/>
        <a:p>
          <a:endParaRPr lang="en-US"/>
        </a:p>
      </dgm:t>
    </dgm:pt>
    <dgm:pt modelId="{B91519FE-FB30-427F-A40C-9FD7C61D4F8C}" type="pres">
      <dgm:prSet presAssocID="{17ABF770-9772-4DAB-AB22-6EE715EA0A6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0EA2-4D0B-478E-98A8-5E595092A94C}" type="pres">
      <dgm:prSet presAssocID="{17ABF770-9772-4DAB-AB22-6EE715EA0A6A}" presName="comp3" presStyleCnt="0"/>
      <dgm:spPr/>
    </dgm:pt>
    <dgm:pt modelId="{FB1E90D1-32D6-4229-AF2A-72B76D8F2200}" type="pres">
      <dgm:prSet presAssocID="{17ABF770-9772-4DAB-AB22-6EE715EA0A6A}" presName="circle3" presStyleLbl="node1" presStyleIdx="2" presStyleCnt="4" custScaleX="139344" custScaleY="91257"/>
      <dgm:spPr/>
      <dgm:t>
        <a:bodyPr/>
        <a:lstStyle/>
        <a:p>
          <a:endParaRPr lang="en-US"/>
        </a:p>
      </dgm:t>
    </dgm:pt>
    <dgm:pt modelId="{4CDF03C4-8598-42C7-ABEB-CB1065FE0616}" type="pres">
      <dgm:prSet presAssocID="{17ABF770-9772-4DAB-AB22-6EE715EA0A6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A40AE-446B-4524-91A1-620BF9A9156C}" type="pres">
      <dgm:prSet presAssocID="{17ABF770-9772-4DAB-AB22-6EE715EA0A6A}" presName="comp4" presStyleCnt="0"/>
      <dgm:spPr/>
    </dgm:pt>
    <dgm:pt modelId="{1662398B-4371-4539-AFDC-08B4C476636B}" type="pres">
      <dgm:prSet presAssocID="{17ABF770-9772-4DAB-AB22-6EE715EA0A6A}" presName="circle4" presStyleLbl="node1" presStyleIdx="3" presStyleCnt="4" custScaleX="145000"/>
      <dgm:spPr/>
      <dgm:t>
        <a:bodyPr/>
        <a:lstStyle/>
        <a:p>
          <a:endParaRPr lang="en-US"/>
        </a:p>
      </dgm:t>
    </dgm:pt>
    <dgm:pt modelId="{5755297A-0539-42C3-8BB0-3F911B7CA570}" type="pres">
      <dgm:prSet presAssocID="{17ABF770-9772-4DAB-AB22-6EE715EA0A6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495DB-9825-4D88-93D5-DDB6931958ED}" srcId="{17ABF770-9772-4DAB-AB22-6EE715EA0A6A}" destId="{190D7721-0849-455F-9476-2D148CDC0F14}" srcOrd="2" destOrd="0" parTransId="{E0FD927A-5E33-4309-A018-4500D8A77D98}" sibTransId="{2270C1B9-A7C9-4D72-8DA4-C08A17D67B99}"/>
    <dgm:cxn modelId="{FAF6C60C-1E1A-49B5-8618-BEC28AED7BA5}" type="presOf" srcId="{17ABF770-9772-4DAB-AB22-6EE715EA0A6A}" destId="{C7248C20-F7D2-43D9-BC73-B621FB336BAC}" srcOrd="0" destOrd="0" presId="urn:microsoft.com/office/officeart/2005/8/layout/venn2"/>
    <dgm:cxn modelId="{6F08C1F2-8251-4870-9E47-9BA52CA7942D}" type="presOf" srcId="{FA5B2BCB-B43D-4D0F-A5E7-453305C05E1C}" destId="{7F4F8AAD-9A1E-47A6-B06E-6927A628A88E}" srcOrd="0" destOrd="0" presId="urn:microsoft.com/office/officeart/2005/8/layout/venn2"/>
    <dgm:cxn modelId="{F70A3EA7-C4E2-450D-B930-E5B4C66B493E}" srcId="{17ABF770-9772-4DAB-AB22-6EE715EA0A6A}" destId="{BB10C824-B83A-411D-896F-1D0F3CF0DA4D}" srcOrd="3" destOrd="0" parTransId="{92D8AA89-9E12-47C0-B812-EAE5BF4F0445}" sibTransId="{7BCDE6A7-4771-4227-9530-708B327EC365}"/>
    <dgm:cxn modelId="{D204CB15-5B59-4307-90E6-7FD1F7C872C7}" srcId="{17ABF770-9772-4DAB-AB22-6EE715EA0A6A}" destId="{76BB26A9-4CCF-449A-AAFF-A26071E7705C}" srcOrd="0" destOrd="0" parTransId="{8A4A3668-BACD-4203-A087-CB1DF5BFB135}" sibTransId="{D4AC0C68-70EB-4AC5-BB1C-318740718F69}"/>
    <dgm:cxn modelId="{14CB2162-F0F2-4FEE-B325-909C67853FD5}" type="presOf" srcId="{76BB26A9-4CCF-449A-AAFF-A26071E7705C}" destId="{2264933A-AAF1-477E-8263-B8AB47BD8AAB}" srcOrd="0" destOrd="0" presId="urn:microsoft.com/office/officeart/2005/8/layout/venn2"/>
    <dgm:cxn modelId="{00A5DD30-7A2A-4A5E-9F70-1AF701731A03}" type="presOf" srcId="{76BB26A9-4CCF-449A-AAFF-A26071E7705C}" destId="{8CD4DD47-7A5A-4120-B300-A4389A9E9B1E}" srcOrd="1" destOrd="0" presId="urn:microsoft.com/office/officeart/2005/8/layout/venn2"/>
    <dgm:cxn modelId="{BFBF8ED2-C32E-49C9-B5CC-F812F3C4E5A0}" type="presOf" srcId="{190D7721-0849-455F-9476-2D148CDC0F14}" destId="{FB1E90D1-32D6-4229-AF2A-72B76D8F2200}" srcOrd="0" destOrd="0" presId="urn:microsoft.com/office/officeart/2005/8/layout/venn2"/>
    <dgm:cxn modelId="{797DF932-BD20-4A9F-ABFD-0F9AC4C2FCC7}" srcId="{17ABF770-9772-4DAB-AB22-6EE715EA0A6A}" destId="{FA5B2BCB-B43D-4D0F-A5E7-453305C05E1C}" srcOrd="1" destOrd="0" parTransId="{2DC428B3-FF8C-4A72-96AE-99E0D5D65C5A}" sibTransId="{7AE0D047-BD86-4538-8110-D22FC8147EDF}"/>
    <dgm:cxn modelId="{BC610383-134E-42E0-862C-82BDD33AD173}" type="presOf" srcId="{FA5B2BCB-B43D-4D0F-A5E7-453305C05E1C}" destId="{B91519FE-FB30-427F-A40C-9FD7C61D4F8C}" srcOrd="1" destOrd="0" presId="urn:microsoft.com/office/officeart/2005/8/layout/venn2"/>
    <dgm:cxn modelId="{AAEA2024-BA96-4EEF-ADF5-286A34921C05}" type="presOf" srcId="{190D7721-0849-455F-9476-2D148CDC0F14}" destId="{4CDF03C4-8598-42C7-ABEB-CB1065FE0616}" srcOrd="1" destOrd="0" presId="urn:microsoft.com/office/officeart/2005/8/layout/venn2"/>
    <dgm:cxn modelId="{15C0448F-0195-4176-9456-AF03253A3FA3}" type="presOf" srcId="{BB10C824-B83A-411D-896F-1D0F3CF0DA4D}" destId="{5755297A-0539-42C3-8BB0-3F911B7CA570}" srcOrd="1" destOrd="0" presId="urn:microsoft.com/office/officeart/2005/8/layout/venn2"/>
    <dgm:cxn modelId="{76F933EE-60EB-47E0-8D72-CE767C2BEE29}" type="presOf" srcId="{BB10C824-B83A-411D-896F-1D0F3CF0DA4D}" destId="{1662398B-4371-4539-AFDC-08B4C476636B}" srcOrd="0" destOrd="0" presId="urn:microsoft.com/office/officeart/2005/8/layout/venn2"/>
    <dgm:cxn modelId="{034CDBE6-1BD5-4A9F-8BC0-CAD5E677EDD6}" type="presParOf" srcId="{C7248C20-F7D2-43D9-BC73-B621FB336BAC}" destId="{001E430B-2329-4E01-AC2B-C650A401248B}" srcOrd="0" destOrd="0" presId="urn:microsoft.com/office/officeart/2005/8/layout/venn2"/>
    <dgm:cxn modelId="{1FA6DC5B-47CD-458C-8EA4-7E0FB8FB8056}" type="presParOf" srcId="{001E430B-2329-4E01-AC2B-C650A401248B}" destId="{2264933A-AAF1-477E-8263-B8AB47BD8AAB}" srcOrd="0" destOrd="0" presId="urn:microsoft.com/office/officeart/2005/8/layout/venn2"/>
    <dgm:cxn modelId="{3BA4FB34-6A90-47E9-A5C5-159817EB8D0C}" type="presParOf" srcId="{001E430B-2329-4E01-AC2B-C650A401248B}" destId="{8CD4DD47-7A5A-4120-B300-A4389A9E9B1E}" srcOrd="1" destOrd="0" presId="urn:microsoft.com/office/officeart/2005/8/layout/venn2"/>
    <dgm:cxn modelId="{4B056041-9544-4016-A09B-864EB2D52387}" type="presParOf" srcId="{C7248C20-F7D2-43D9-BC73-B621FB336BAC}" destId="{72E3FDD9-B107-4722-85B0-3F23CE8307BD}" srcOrd="1" destOrd="0" presId="urn:microsoft.com/office/officeart/2005/8/layout/venn2"/>
    <dgm:cxn modelId="{BB5AFFFB-E6AD-4960-9027-ACA66E17BED6}" type="presParOf" srcId="{72E3FDD9-B107-4722-85B0-3F23CE8307BD}" destId="{7F4F8AAD-9A1E-47A6-B06E-6927A628A88E}" srcOrd="0" destOrd="0" presId="urn:microsoft.com/office/officeart/2005/8/layout/venn2"/>
    <dgm:cxn modelId="{D485C3C1-BC35-41C1-98A5-D4623A86330D}" type="presParOf" srcId="{72E3FDD9-B107-4722-85B0-3F23CE8307BD}" destId="{B91519FE-FB30-427F-A40C-9FD7C61D4F8C}" srcOrd="1" destOrd="0" presId="urn:microsoft.com/office/officeart/2005/8/layout/venn2"/>
    <dgm:cxn modelId="{D82A28E5-D046-42C3-BA3A-B79C4A06B25E}" type="presParOf" srcId="{C7248C20-F7D2-43D9-BC73-B621FB336BAC}" destId="{A9D90EA2-4D0B-478E-98A8-5E595092A94C}" srcOrd="2" destOrd="0" presId="urn:microsoft.com/office/officeart/2005/8/layout/venn2"/>
    <dgm:cxn modelId="{200D379C-AD33-4DDE-9F72-78AB72676A0F}" type="presParOf" srcId="{A9D90EA2-4D0B-478E-98A8-5E595092A94C}" destId="{FB1E90D1-32D6-4229-AF2A-72B76D8F2200}" srcOrd="0" destOrd="0" presId="urn:microsoft.com/office/officeart/2005/8/layout/venn2"/>
    <dgm:cxn modelId="{7F7EC621-EA14-4BA3-9AFE-5A06407B7995}" type="presParOf" srcId="{A9D90EA2-4D0B-478E-98A8-5E595092A94C}" destId="{4CDF03C4-8598-42C7-ABEB-CB1065FE0616}" srcOrd="1" destOrd="0" presId="urn:microsoft.com/office/officeart/2005/8/layout/venn2"/>
    <dgm:cxn modelId="{906E3F6C-DD8D-4B3B-B628-3F0F75D294A5}" type="presParOf" srcId="{C7248C20-F7D2-43D9-BC73-B621FB336BAC}" destId="{FFDA40AE-446B-4524-91A1-620BF9A9156C}" srcOrd="3" destOrd="0" presId="urn:microsoft.com/office/officeart/2005/8/layout/venn2"/>
    <dgm:cxn modelId="{62A89F31-074B-4CFC-B5BA-FD85BF03B0FB}" type="presParOf" srcId="{FFDA40AE-446B-4524-91A1-620BF9A9156C}" destId="{1662398B-4371-4539-AFDC-08B4C476636B}" srcOrd="0" destOrd="0" presId="urn:microsoft.com/office/officeart/2005/8/layout/venn2"/>
    <dgm:cxn modelId="{4C977A37-D905-4D38-B99D-93B5E81943F4}" type="presParOf" srcId="{FFDA40AE-446B-4524-91A1-620BF9A9156C}" destId="{5755297A-0539-42C3-8BB0-3F911B7CA570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7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352800"/>
            <a:ext cx="35052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7dfb7dfd703c84.png"/>
          <p:cNvPicPr>
            <a:picLocks noChangeAspect="1"/>
          </p:cNvPicPr>
          <p:nvPr/>
        </p:nvPicPr>
        <p:blipFill>
          <a:blip r:embed="rId2"/>
          <a:srcRect b="20168"/>
          <a:stretch>
            <a:fillRect/>
          </a:stretch>
        </p:blipFill>
        <p:spPr>
          <a:xfrm>
            <a:off x="2286000" y="533400"/>
            <a:ext cx="479715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0389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762000"/>
            <a:ext cx="7239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যে স্থানে ক্রিয়া সম্পন্ন হয় তাকে </a:t>
            </a:r>
            <a:r>
              <a:rPr lang="bn-IN" dirty="0" smtClean="0"/>
              <a:t>আধারাধিকরণ</a:t>
            </a:r>
            <a:endParaRPr lang="bn-IN" dirty="0" smtClean="0"/>
          </a:p>
          <a:p>
            <a:pPr algn="ctr"/>
            <a:r>
              <a:rPr lang="bn-IN" dirty="0" smtClean="0"/>
              <a:t> কারক বলে।যেমন-</a:t>
            </a:r>
          </a:p>
          <a:p>
            <a:pPr algn="ctr"/>
            <a:endParaRPr lang="en-US" dirty="0"/>
          </a:p>
        </p:txBody>
      </p:sp>
      <p:pic>
        <p:nvPicPr>
          <p:cNvPr id="9" name="Picture 8" descr="1_1_1.jpg"/>
          <p:cNvPicPr>
            <a:picLocks noChangeAspect="1"/>
          </p:cNvPicPr>
          <p:nvPr/>
        </p:nvPicPr>
        <p:blipFill>
          <a:blip r:embed="rId2" cstate="print"/>
          <a:srcRect r="-467"/>
          <a:stretch>
            <a:fillRect/>
          </a:stretch>
        </p:blipFill>
        <p:spPr>
          <a:xfrm>
            <a:off x="2743200" y="2438399"/>
            <a:ext cx="3367859" cy="144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43200" y="449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বাবা </a:t>
            </a:r>
            <a:r>
              <a:rPr lang="bn-IN" b="1" i="1" dirty="0" smtClean="0"/>
              <a:t>মাছবাজারে </a:t>
            </a:r>
            <a:r>
              <a:rPr lang="bn-IN" i="1" dirty="0" smtClean="0"/>
              <a:t>মাছ কিনছেন</a:t>
            </a:r>
            <a:r>
              <a:rPr lang="bn-IN" dirty="0" smtClean="0"/>
              <a:t> 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334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ক্রিয়া সংঘটিত হচ্ছে </a:t>
            </a:r>
            <a:r>
              <a:rPr lang="bn-IN" b="1" i="1" dirty="0" smtClean="0"/>
              <a:t>মাছেরবাজারে</a:t>
            </a:r>
            <a:r>
              <a:rPr lang="bn-IN" dirty="0" smtClean="0"/>
              <a:t> তাই এটা আধারাধি করণ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0128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620000" cy="15696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bn-IN" sz="2400" dirty="0" smtClean="0"/>
          </a:p>
          <a:p>
            <a:pPr algn="just"/>
            <a:r>
              <a:rPr lang="bn-IN" sz="2400" dirty="0" smtClean="0">
                <a:solidFill>
                  <a:srgbClr val="7030A0"/>
                </a:solidFill>
              </a:rPr>
              <a:t>একটি ক্রিয়া অন্যক্রিয়ার ওপর নির্ভরকরলে নির্ভরশীল ক্রিয়াপদটি ভাবে পরিণত হয়,তাকে ভাবাধিকরণ কারক বলে।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743200"/>
            <a:ext cx="25908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343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সূর্যোদয়ে অন্ধকার দূরীভূত হয়।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এ বাক্যে অন্ধকার দূর হয় সূর্য উদয়ের উপর নির্ভরশীল হয়ে,তাই এখানে ভাবের অভিব্যক্তি প্রকাশ পেয়েছে।</a:t>
            </a:r>
            <a:endParaRPr lang="en-US" dirty="0"/>
          </a:p>
        </p:txBody>
      </p:sp>
      <p:pic>
        <p:nvPicPr>
          <p:cNvPr id="7" name="Picture 6" descr="desamuduru128.jpg"/>
          <p:cNvPicPr>
            <a:picLocks noChangeAspect="1"/>
          </p:cNvPicPr>
          <p:nvPr/>
        </p:nvPicPr>
        <p:blipFill>
          <a:blip r:embed="rId3"/>
          <a:srcRect l="22000"/>
          <a:stretch>
            <a:fillRect/>
          </a:stretch>
        </p:blipFill>
        <p:spPr>
          <a:xfrm>
            <a:off x="5486400" y="2590800"/>
            <a:ext cx="19812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4343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হাসিতে মুক্তা ঝরে।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038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-20783" y="457200"/>
            <a:ext cx="9012383" cy="594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066800" y="1371600"/>
          <a:ext cx="7086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7645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6553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রাট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স্থানের যে কোনো অংশে ক্রিয়া সংঘটিত হলে তাকে </a:t>
            </a:r>
            <a:r>
              <a:rPr lang="bn-BD" sz="2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আধারাধিকরণ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কারক বলে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791200" y="3886200"/>
            <a:ext cx="2514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 বাঘ আছ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 যে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এক অংশে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12" b="11111"/>
          <a:stretch>
            <a:fillRect/>
          </a:stretch>
        </p:blipFill>
        <p:spPr>
          <a:xfrm>
            <a:off x="5791200" y="1981200"/>
            <a:ext cx="2514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93edd27a3b4f27acd4af6224fd85bb49--purple-sky-plum-purple.jpg"/>
          <p:cNvPicPr>
            <a:picLocks noChangeAspect="1"/>
          </p:cNvPicPr>
          <p:nvPr/>
        </p:nvPicPr>
        <p:blipFill>
          <a:blip r:embed="rId3"/>
          <a:srcRect t="16102"/>
          <a:stretch>
            <a:fillRect/>
          </a:stretch>
        </p:blipFill>
        <p:spPr>
          <a:xfrm>
            <a:off x="3124200" y="1981200"/>
            <a:ext cx="2514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30587794122_da0a73d119.jpg"/>
          <p:cNvPicPr>
            <a:picLocks noChangeAspect="1"/>
          </p:cNvPicPr>
          <p:nvPr/>
        </p:nvPicPr>
        <p:blipFill>
          <a:blip r:embed="rId4"/>
          <a:srcRect r="20000" b="17372"/>
          <a:stretch>
            <a:fillRect/>
          </a:stretch>
        </p:blipFill>
        <p:spPr>
          <a:xfrm>
            <a:off x="762000" y="1981200"/>
            <a:ext cx="2184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0400" y="4038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আকাশে চাদ উঠেছে।</a:t>
            </a:r>
          </a:p>
          <a:p>
            <a:pPr algn="ctr"/>
            <a:r>
              <a:rPr lang="bn-IN" dirty="0" smtClean="0"/>
              <a:t>(</a:t>
            </a:r>
            <a:r>
              <a:rPr lang="bn-IN" dirty="0" smtClean="0"/>
              <a:t>আকাশের</a:t>
            </a:r>
            <a:r>
              <a:rPr lang="bn-IN" dirty="0" smtClean="0"/>
              <a:t> </a:t>
            </a:r>
            <a:r>
              <a:rPr lang="bn-IN" dirty="0" smtClean="0"/>
              <a:t>যে কোনো  এক অংশে)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191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এই পুকুরে</a:t>
            </a:r>
            <a:r>
              <a:rPr lang="bn-IN" dirty="0" smtClean="0"/>
              <a:t> </a:t>
            </a:r>
            <a:r>
              <a:rPr lang="bn-IN" dirty="0" smtClean="0"/>
              <a:t>মাছ আছে।</a:t>
            </a:r>
          </a:p>
          <a:p>
            <a:r>
              <a:rPr lang="bn-IN" dirty="0" smtClean="0"/>
              <a:t>(পুকুরের যে কোনো  এক জায়গায়)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9523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33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/>
          </a:p>
          <a:p>
            <a:r>
              <a:rPr lang="bn-IN" sz="2000" dirty="0" smtClean="0"/>
              <a:t>লক্ষ্যস্থিত বস্তুটি যদি সমস্ত আধার বা স্থানে বিরাজমান থাকে,তবে তাকে </a:t>
            </a:r>
            <a:r>
              <a:rPr lang="bn-IN" sz="2000" u="sng" smtClean="0">
                <a:solidFill>
                  <a:srgbClr val="FF0000"/>
                </a:solidFill>
              </a:rPr>
              <a:t>অভিব্যাপক</a:t>
            </a:r>
            <a:r>
              <a:rPr lang="bn-IN" sz="2000" smtClean="0"/>
              <a:t> </a:t>
            </a:r>
            <a:r>
              <a:rPr lang="bn-IN" sz="2000" smtClean="0"/>
              <a:t>আধারাধিকরণ </a:t>
            </a:r>
            <a:r>
              <a:rPr lang="bn-IN" sz="2000" dirty="0" smtClean="0"/>
              <a:t>বলে।যেমন--</a:t>
            </a:r>
          </a:p>
          <a:p>
            <a:r>
              <a:rPr lang="bn-IN" sz="2000" dirty="0" smtClean="0"/>
              <a:t> </a:t>
            </a:r>
            <a:endParaRPr lang="en-US" sz="2000" dirty="0"/>
          </a:p>
        </p:txBody>
      </p:sp>
      <p:pic>
        <p:nvPicPr>
          <p:cNvPr id="7" name="Picture 6" descr="large_square_Brown_Mustard_Seed__Whole__close.jpg"/>
          <p:cNvPicPr>
            <a:picLocks noChangeAspect="1"/>
          </p:cNvPicPr>
          <p:nvPr/>
        </p:nvPicPr>
        <p:blipFill>
          <a:blip r:embed="rId2" cstate="print"/>
          <a:srcRect l="5556" t="10000" r="4444" b="5556"/>
          <a:stretch>
            <a:fillRect/>
          </a:stretch>
        </p:blipFill>
        <p:spPr>
          <a:xfrm>
            <a:off x="1752600" y="2057400"/>
            <a:ext cx="1981200" cy="1858903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/>
          <a:srcRect l="18333" r="15833" b="18889"/>
          <a:stretch>
            <a:fillRect/>
          </a:stretch>
        </p:blipFill>
        <p:spPr>
          <a:xfrm>
            <a:off x="4419600" y="2286000"/>
            <a:ext cx="3124200" cy="1631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u="sng" dirty="0" smtClean="0"/>
              <a:t>সরিষায় তৈল আছে</a:t>
            </a:r>
            <a:r>
              <a:rPr lang="bn-IN" dirty="0" smtClean="0"/>
              <a:t> বা</a:t>
            </a:r>
          </a:p>
          <a:p>
            <a:pPr algn="ctr"/>
            <a:r>
              <a:rPr lang="bn-IN" u="sng" dirty="0" smtClean="0"/>
              <a:t>তিলে তৈল আছে</a:t>
            </a:r>
            <a:r>
              <a:rPr lang="bn-IN" dirty="0" smtClean="0"/>
              <a:t>।</a:t>
            </a:r>
          </a:p>
          <a:p>
            <a:pPr algn="ctr"/>
            <a:r>
              <a:rPr lang="bn-IN" dirty="0" smtClean="0"/>
              <a:t>(</a:t>
            </a:r>
            <a:r>
              <a:rPr lang="bn-IN" sz="1600" dirty="0" smtClean="0"/>
              <a:t>সরিষা </a:t>
            </a:r>
            <a:r>
              <a:rPr lang="bn-IN" sz="1600" dirty="0" smtClean="0"/>
              <a:t>বা তিলের সারা অংশ ব্যাপি</a:t>
            </a:r>
            <a:r>
              <a:rPr lang="bn-IN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4958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u="sng" dirty="0" smtClean="0"/>
              <a:t>নদীতে পানি আছে</a:t>
            </a:r>
            <a:r>
              <a:rPr lang="bn-IN" dirty="0" smtClean="0"/>
              <a:t>,</a:t>
            </a:r>
          </a:p>
          <a:p>
            <a:r>
              <a:rPr lang="bn-IN" sz="1600" dirty="0" smtClean="0"/>
              <a:t>(নদীর সমস্ত অংশ ব্যাপিয়া পানির প্রভাব আছে)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1671987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457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বিষয় বিশেষে বা কোনোবিশেষ গুণে কারো কোনো দক্ষতা থাকলে </a:t>
            </a:r>
            <a:r>
              <a:rPr lang="bn-IN" dirty="0" smtClean="0"/>
              <a:t>তাকে</a:t>
            </a:r>
            <a:r>
              <a:rPr lang="bn-IN" dirty="0" smtClean="0"/>
              <a:t> </a:t>
            </a:r>
            <a:r>
              <a:rPr lang="bn-IN" u="sng" dirty="0" smtClean="0">
                <a:solidFill>
                  <a:srgbClr val="FF0000"/>
                </a:solidFill>
              </a:rPr>
              <a:t>বৈষয়িক</a:t>
            </a:r>
            <a:r>
              <a:rPr lang="bn-IN" dirty="0" smtClean="0"/>
              <a:t> অধিকরণ বলে।</a:t>
            </a:r>
          </a:p>
          <a:p>
            <a:pPr algn="ctr"/>
            <a:endParaRPr lang="en-US" dirty="0"/>
          </a:p>
        </p:txBody>
      </p:sp>
      <p:pic>
        <p:nvPicPr>
          <p:cNvPr id="7" name="Picture 6" descr="Special_forcs_joint_exercise.jpg"/>
          <p:cNvPicPr>
            <a:picLocks noChangeAspect="1"/>
          </p:cNvPicPr>
          <p:nvPr/>
        </p:nvPicPr>
        <p:blipFill>
          <a:blip r:embed="rId2" cstate="print"/>
          <a:srcRect r="29336"/>
          <a:stretch>
            <a:fillRect/>
          </a:stretch>
        </p:blipFill>
        <p:spPr>
          <a:xfrm>
            <a:off x="6172200" y="1981200"/>
            <a:ext cx="1684761" cy="1812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6000"/>
            <a:ext cx="1219200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aths-week-faded.png"/>
          <p:cNvPicPr>
            <a:picLocks noChangeAspect="1"/>
          </p:cNvPicPr>
          <p:nvPr/>
        </p:nvPicPr>
        <p:blipFill>
          <a:blip r:embed="rId4"/>
          <a:srcRect l="4894" t="11290" r="45745" b="7604"/>
          <a:stretch>
            <a:fillRect/>
          </a:stretch>
        </p:blipFill>
        <p:spPr>
          <a:xfrm>
            <a:off x="838200" y="1905000"/>
            <a:ext cx="1828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4191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আলিফ </a:t>
            </a:r>
            <a:r>
              <a:rPr lang="bn-IN" b="1" i="1" dirty="0" smtClean="0"/>
              <a:t>অংকে</a:t>
            </a:r>
            <a:r>
              <a:rPr lang="bn-IN" dirty="0" smtClean="0"/>
              <a:t> কাচা  কিন্তু </a:t>
            </a:r>
            <a:r>
              <a:rPr lang="bn-IN" b="1" i="1" dirty="0" smtClean="0"/>
              <a:t>ব্যাকরণে</a:t>
            </a:r>
            <a:r>
              <a:rPr lang="bn-IN" dirty="0" smtClean="0"/>
              <a:t> ভালো।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267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আমাদের সেনারা </a:t>
            </a:r>
            <a:r>
              <a:rPr lang="bn-IN" b="1" i="1" dirty="0" smtClean="0"/>
              <a:t>সাহসে</a:t>
            </a:r>
            <a:r>
              <a:rPr lang="bn-IN" dirty="0" smtClean="0"/>
              <a:t> দুর্জয়,</a:t>
            </a:r>
            <a:r>
              <a:rPr lang="bn-IN" b="1" i="1" dirty="0" smtClean="0"/>
              <a:t>যুদ্ধে</a:t>
            </a:r>
            <a:r>
              <a:rPr lang="bn-IN" dirty="0" smtClean="0"/>
              <a:t> অপরাজেয়।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এ বাক্যে বিশেষগুণ—সাহস,যুদ্ধ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876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এ বাক্যে বিষয়—অংক,ব্যাকরণ।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158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68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/>
              </a:rPr>
              <a:t>এসো সমাধাণ খুঁজি</a:t>
            </a:r>
            <a:endParaRPr lang="en-US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2192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/>
          </a:p>
          <a:p>
            <a:pPr marL="457200" indent="-457200"/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)</a:t>
            </a:r>
            <a:r>
              <a:rPr lang="bn-IN" sz="2000" dirty="0" smtClean="0"/>
              <a:t>কান্নায় শোক মন্দীভূত হয়—কোন অধিকরণ?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)</a:t>
            </a:r>
            <a:r>
              <a:rPr lang="bn-IN" sz="2000" dirty="0" smtClean="0"/>
              <a:t>শরতে শিউলি ফুল ফুটে—কোন অধিকরণ?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c</a:t>
            </a:r>
            <a:r>
              <a:rPr lang="en-US" sz="2000" dirty="0" smtClean="0"/>
              <a:t>)</a:t>
            </a:r>
            <a:r>
              <a:rPr lang="bn-IN" sz="2000" dirty="0" smtClean="0"/>
              <a:t>এ বাড়িতে কেউ নেই—কোন অধিকরণ?</a:t>
            </a:r>
          </a:p>
          <a:p>
            <a:r>
              <a:rPr lang="bn-IN" sz="2000" b="1" dirty="0" smtClean="0">
                <a:solidFill>
                  <a:schemeClr val="accent6">
                    <a:lumMod val="50000"/>
                  </a:schemeClr>
                </a:solidFill>
              </a:rPr>
              <a:t>ক</a:t>
            </a:r>
            <a:r>
              <a:rPr lang="bn-IN" sz="2000" dirty="0" smtClean="0"/>
              <a:t>)ঐকদেশিক,</a:t>
            </a:r>
            <a:r>
              <a:rPr lang="bn-IN" sz="2000" b="1" dirty="0" smtClean="0">
                <a:solidFill>
                  <a:srgbClr val="7030A0"/>
                </a:solidFill>
              </a:rPr>
              <a:t>খ</a:t>
            </a:r>
            <a:r>
              <a:rPr lang="bn-IN" sz="2000" dirty="0" smtClean="0"/>
              <a:t>)অভিব্যাপক ও </a:t>
            </a:r>
            <a:r>
              <a:rPr lang="bn-IN" sz="2000" b="1" dirty="0" smtClean="0">
                <a:solidFill>
                  <a:srgbClr val="FF0000"/>
                </a:solidFill>
              </a:rPr>
              <a:t>গ</a:t>
            </a:r>
            <a:r>
              <a:rPr lang="bn-IN" sz="2000" dirty="0" smtClean="0"/>
              <a:t>)বৈষয়িক আধারাধিকরণের সঙ্গা লিখ এবং উদাহরণ দাও?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657600"/>
            <a:ext cx="739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dirty="0" smtClean="0"/>
              <a:t>               সমাধাণঃ-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 </a:t>
            </a:r>
            <a:r>
              <a:rPr lang="bn-IN" dirty="0" smtClean="0"/>
              <a:t>ভাবাধিকরণ,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) </a:t>
            </a:r>
            <a:r>
              <a:rPr lang="bn-IN" dirty="0" smtClean="0"/>
              <a:t>কালাধিকরণ,</a:t>
            </a:r>
            <a:r>
              <a:rPr lang="en-US" dirty="0" smtClean="0"/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) </a:t>
            </a:r>
            <a:r>
              <a:rPr lang="bn-IN" dirty="0" smtClean="0"/>
              <a:t>আধারাধিকরণ</a:t>
            </a:r>
          </a:p>
          <a:p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</a:rPr>
              <a:t>ক</a:t>
            </a:r>
            <a:r>
              <a:rPr lang="bn-IN" dirty="0" smtClean="0"/>
              <a:t>-বিরাট স্থানের যে কোনো আংশে ক্রিয়া সংঘটিত হলে—</a:t>
            </a:r>
            <a:r>
              <a:rPr lang="bn-IN" b="1" dirty="0" smtClean="0"/>
              <a:t>সাগরে</a:t>
            </a:r>
            <a:r>
              <a:rPr lang="bn-IN" dirty="0" smtClean="0"/>
              <a:t> কুমির আছে।</a:t>
            </a:r>
          </a:p>
          <a:p>
            <a:r>
              <a:rPr lang="bn-IN" b="1" dirty="0" smtClean="0">
                <a:solidFill>
                  <a:srgbClr val="7030A0"/>
                </a:solidFill>
              </a:rPr>
              <a:t>খ</a:t>
            </a:r>
            <a:r>
              <a:rPr lang="bn-IN" dirty="0" smtClean="0"/>
              <a:t>-লক্ষস্থিত বস্তু যদি সারা স্থানব্যাপিয়া বিরাজ করে—</a:t>
            </a:r>
            <a:r>
              <a:rPr lang="bn-IN" b="1" dirty="0" smtClean="0"/>
              <a:t>নদীতে</a:t>
            </a:r>
            <a:r>
              <a:rPr lang="bn-IN" dirty="0" smtClean="0"/>
              <a:t> পানি আছে।</a:t>
            </a:r>
          </a:p>
          <a:p>
            <a:r>
              <a:rPr lang="bn-IN" b="1" dirty="0" smtClean="0">
                <a:solidFill>
                  <a:srgbClr val="FF0000"/>
                </a:solidFill>
              </a:rPr>
              <a:t>গ</a:t>
            </a:r>
            <a:r>
              <a:rPr lang="bn-IN" dirty="0" smtClean="0"/>
              <a:t>-কোনো বিষয় বা বিশেষ গুণে দক্ষতা থাকলে—ছেলেটি অংকে ভালো তবে ইংরেজিতে দূর্বল।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3639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 Bhasar Bakoron class 9 -10.jpg"/>
          <p:cNvPicPr>
            <a:picLocks noChangeAspect="1"/>
          </p:cNvPicPr>
          <p:nvPr/>
        </p:nvPicPr>
        <p:blipFill>
          <a:blip r:embed="rId2"/>
          <a:srcRect r="515"/>
          <a:stretch>
            <a:fillRect/>
          </a:stretch>
        </p:blipFill>
        <p:spPr>
          <a:xfrm>
            <a:off x="1371600" y="2590800"/>
            <a:ext cx="1295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42-hermes-singletour-fauve-grid-201703.jpg"/>
          <p:cNvPicPr>
            <a:picLocks noChangeAspect="1"/>
          </p:cNvPicPr>
          <p:nvPr/>
        </p:nvPicPr>
        <p:blipFill>
          <a:blip r:embed="rId3"/>
          <a:srcRect l="5556" t="6364" r="38889" b="6364"/>
          <a:stretch>
            <a:fillRect/>
          </a:stretch>
        </p:blipFill>
        <p:spPr>
          <a:xfrm>
            <a:off x="3505200" y="2438400"/>
            <a:ext cx="1295400" cy="1600200"/>
          </a:xfrm>
          <a:prstGeom prst="rect">
            <a:avLst/>
          </a:prstGeom>
        </p:spPr>
      </p:pic>
      <p:pic>
        <p:nvPicPr>
          <p:cNvPr id="6" name="Picture 5" descr="30587794122_da0a73d119.jpg"/>
          <p:cNvPicPr>
            <a:picLocks noChangeAspect="1"/>
          </p:cNvPicPr>
          <p:nvPr/>
        </p:nvPicPr>
        <p:blipFill>
          <a:blip r:embed="rId4"/>
          <a:srcRect t="11933" r="32000" b="22810"/>
          <a:stretch>
            <a:fillRect/>
          </a:stretch>
        </p:blipFill>
        <p:spPr>
          <a:xfrm>
            <a:off x="5715000" y="2514600"/>
            <a:ext cx="2438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adam ful-4.png"/>
          <p:cNvPicPr>
            <a:picLocks noChangeAspect="1"/>
          </p:cNvPicPr>
          <p:nvPr/>
        </p:nvPicPr>
        <p:blipFill>
          <a:blip r:embed="rId5"/>
          <a:srcRect l="20000" r="20000" b="26667"/>
          <a:stretch>
            <a:fillRect/>
          </a:stretch>
        </p:blipFill>
        <p:spPr>
          <a:xfrm>
            <a:off x="5715000" y="4343400"/>
            <a:ext cx="2514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inter2.jpg"/>
          <p:cNvPicPr>
            <a:picLocks noChangeAspect="1"/>
          </p:cNvPicPr>
          <p:nvPr/>
        </p:nvPicPr>
        <p:blipFill>
          <a:blip r:embed="rId6"/>
          <a:srcRect r="28750" b="11905"/>
          <a:stretch>
            <a:fillRect/>
          </a:stretch>
        </p:blipFill>
        <p:spPr>
          <a:xfrm>
            <a:off x="685800" y="4343400"/>
            <a:ext cx="2362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93edd27a3b4f27acd4af6224fd85bb49--purple-sky-plum-purple.jpg"/>
          <p:cNvPicPr>
            <a:picLocks noChangeAspect="1"/>
          </p:cNvPicPr>
          <p:nvPr/>
        </p:nvPicPr>
        <p:blipFill>
          <a:blip r:embed="rId7"/>
          <a:srcRect t="16102" r="26271"/>
          <a:stretch>
            <a:fillRect/>
          </a:stretch>
        </p:blipFill>
        <p:spPr>
          <a:xfrm>
            <a:off x="3352800" y="4343400"/>
            <a:ext cx="2133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76400" y="990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000" dirty="0" smtClean="0"/>
          </a:p>
          <a:p>
            <a:pPr algn="ctr"/>
            <a:r>
              <a:rPr lang="bn-IN" sz="2000" dirty="0" smtClean="0"/>
              <a:t>এ চিত্রগুলোর দ্বারা বিভিন্ন প্রকার অধিকরণ কারকের একটি করে উদাহরণ দাও?</a:t>
            </a:r>
          </a:p>
          <a:p>
            <a:pPr algn="ctr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09600"/>
            <a:ext cx="20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/>
              <a:t>দলগতকাজ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874757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733800" y="1143000"/>
            <a:ext cx="1524000" cy="612648"/>
          </a:xfrm>
          <a:prstGeom prst="wedgeEllipseCallout">
            <a:avLst>
              <a:gd name="adj1" fmla="val -42472"/>
              <a:gd name="adj2" fmla="val 8941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মূল্যায়ণ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0"/>
            <a:ext cx="5334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</a:t>
            </a:r>
          </a:p>
          <a:p>
            <a:endParaRPr lang="bn-IN" sz="2000" dirty="0" smtClean="0"/>
          </a:p>
          <a:p>
            <a:pPr>
              <a:buFont typeface="Wingdings" pitchFamily="2" charset="2"/>
              <a:buChar char="Ø"/>
            </a:pPr>
            <a:r>
              <a:rPr lang="bn-IN" sz="2000" dirty="0" smtClean="0"/>
              <a:t>অধিকরণ শব্দের অর্থ কী?</a:t>
            </a:r>
          </a:p>
          <a:p>
            <a:pPr>
              <a:buFont typeface="Wingdings" pitchFamily="2" charset="2"/>
              <a:buChar char="Ø"/>
            </a:pPr>
            <a:r>
              <a:rPr lang="bn-IN" sz="2000" dirty="0" smtClean="0"/>
              <a:t>অধিকরণ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IN" sz="2000" dirty="0" smtClean="0"/>
              <a:t>ভাবাধিকরণে সর্বদাইকোন বিভক্তির প্রয়োগ হয়?</a:t>
            </a:r>
          </a:p>
          <a:p>
            <a:pPr>
              <a:buFont typeface="Wingdings" pitchFamily="2" charset="2"/>
              <a:buChar char="Ø"/>
            </a:pPr>
            <a:r>
              <a:rPr lang="bn-IN" sz="2000" dirty="0" smtClean="0"/>
              <a:t>আধারাধিকরণ কয় প্রকার?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876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pPr algn="ctr"/>
            <a:r>
              <a:rPr lang="bn-IN" b="1" dirty="0" smtClean="0">
                <a:solidFill>
                  <a:srgbClr val="0070C0"/>
                </a:solidFill>
              </a:rPr>
              <a:t>উত্তরঃ-</a:t>
            </a:r>
            <a:r>
              <a:rPr lang="bn-IN" dirty="0" smtClean="0"/>
              <a:t> 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</a:rPr>
              <a:t>দখল,</a:t>
            </a:r>
            <a:r>
              <a:rPr lang="bn-IN" dirty="0" smtClean="0"/>
              <a:t> </a:t>
            </a:r>
            <a:r>
              <a:rPr lang="bn-IN" b="1" dirty="0" smtClean="0">
                <a:solidFill>
                  <a:srgbClr val="7030A0"/>
                </a:solidFill>
              </a:rPr>
              <a:t>তিন, </a:t>
            </a:r>
            <a:r>
              <a:rPr lang="bn-IN" b="1" dirty="0" smtClean="0">
                <a:solidFill>
                  <a:srgbClr val="00B050"/>
                </a:solidFill>
              </a:rPr>
              <a:t>৭মী</a:t>
            </a:r>
            <a:r>
              <a:rPr lang="bn-IN" b="1" dirty="0" smtClean="0"/>
              <a:t>, তিন।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9602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0200"/>
            <a:ext cx="23241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066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বাড়ির কাজ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dirty="0" smtClean="0"/>
          </a:p>
          <a:p>
            <a:pPr algn="ctr"/>
            <a:r>
              <a:rPr lang="bn-IN" sz="2400" b="1" dirty="0" smtClean="0">
                <a:solidFill>
                  <a:srgbClr val="0070C0"/>
                </a:solidFill>
              </a:rPr>
              <a:t>আধারাধিকরণের প্রকারভেদের সংগাসহ উদাহিরিণ দাও?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23232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2104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3810000" y="2133600"/>
            <a:ext cx="12192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3308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/>
                <a:ea typeface="NSimSun" pitchFamily="49" charset="-122"/>
              </a:rPr>
              <a:t>সবাইকে ধন্যবাদ</a:t>
            </a:r>
            <a:endParaRPr lang="en-US" sz="3200" dirty="0">
              <a:solidFill>
                <a:schemeClr val="bg1"/>
              </a:solidFill>
              <a:latin typeface="NikoshBAN"/>
              <a:ea typeface="NSimSun" pitchFamily="49" charset="-122"/>
            </a:endParaRPr>
          </a:p>
        </p:txBody>
      </p:sp>
      <p:pic>
        <p:nvPicPr>
          <p:cNvPr id="5" name="Picture 4" descr="spring season.jpg"/>
          <p:cNvPicPr>
            <a:picLocks noChangeAspect="1"/>
          </p:cNvPicPr>
          <p:nvPr/>
        </p:nvPicPr>
        <p:blipFill>
          <a:blip r:embed="rId2"/>
          <a:srcRect b="27660"/>
          <a:stretch>
            <a:fillRect/>
          </a:stretch>
        </p:blipFill>
        <p:spPr>
          <a:xfrm>
            <a:off x="1371600" y="1447800"/>
            <a:ext cx="6172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rved Up Ribbon 6"/>
          <p:cNvSpPr/>
          <p:nvPr/>
        </p:nvSpPr>
        <p:spPr>
          <a:xfrm>
            <a:off x="3200400" y="1676400"/>
            <a:ext cx="3733800" cy="987552"/>
          </a:xfrm>
          <a:prstGeom prst="ellipseRibbon2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সবাইকে ধন্যবাদ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870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morning-light-public-park-green-grass-field-fresh-tree-plant-perspective-to-copy-space-44427809.jpg"/>
          <p:cNvPicPr>
            <a:picLocks noChangeAspect="1"/>
          </p:cNvPicPr>
          <p:nvPr/>
        </p:nvPicPr>
        <p:blipFill>
          <a:blip r:embed="rId2" cstate="print"/>
          <a:srcRect r="26923" b="11181"/>
          <a:stretch>
            <a:fillRect/>
          </a:stretch>
        </p:blipFill>
        <p:spPr>
          <a:xfrm>
            <a:off x="762000" y="1371600"/>
            <a:ext cx="3200400" cy="1600200"/>
          </a:xfrm>
          <a:prstGeom prst="rect">
            <a:avLst/>
          </a:prstGeom>
        </p:spPr>
      </p:pic>
      <p:pic>
        <p:nvPicPr>
          <p:cNvPr id="6" name="Picture 5" descr="101691706.uW44scls.DJJ_0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3505200" cy="1600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3600" y="1905000"/>
            <a:ext cx="1676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554689_R_Z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86200"/>
            <a:ext cx="1778000" cy="1600200"/>
          </a:xfrm>
          <a:prstGeom prst="rect">
            <a:avLst/>
          </a:prstGeom>
        </p:spPr>
      </p:pic>
      <p:pic>
        <p:nvPicPr>
          <p:cNvPr id="9" name="Picture 8" descr="stock-photo-collage-with-clock-and-calendar-time-concept-175528955.jpg"/>
          <p:cNvPicPr>
            <a:picLocks noChangeAspect="1"/>
          </p:cNvPicPr>
          <p:nvPr/>
        </p:nvPicPr>
        <p:blipFill>
          <a:blip r:embed="rId6"/>
          <a:srcRect b="4545"/>
          <a:stretch>
            <a:fillRect/>
          </a:stretch>
        </p:blipFill>
        <p:spPr>
          <a:xfrm>
            <a:off x="5105400" y="4038600"/>
            <a:ext cx="23622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00" y="3124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</a:t>
            </a:r>
            <a:r>
              <a:rPr lang="bn-IN" sz="2400" dirty="0" smtClean="0"/>
              <a:t>স্থান                 কাল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56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পাত্র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41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সময়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33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/>
              </a:rPr>
              <a:t>নীচের চিত্রগুলো ভালো করে দেখ এবং কোনো বিষয়ের সাথে এর মিল আছে কী?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rcRect l="17500" r="15000" b="12963"/>
          <a:stretch>
            <a:fillRect/>
          </a:stretch>
        </p:blipFill>
        <p:spPr>
          <a:xfrm>
            <a:off x="6324600" y="4191000"/>
            <a:ext cx="2286000" cy="12192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2428875" cy="1600200"/>
          </a:xfrm>
          <a:prstGeom prst="rect">
            <a:avLst/>
          </a:prstGeom>
        </p:spPr>
      </p:pic>
      <p:pic>
        <p:nvPicPr>
          <p:cNvPr id="4" name="Picture 3" descr="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685800"/>
            <a:ext cx="2609850" cy="1600200"/>
          </a:xfrm>
          <a:prstGeom prst="rect">
            <a:avLst/>
          </a:prstGeom>
        </p:spPr>
      </p:pic>
      <p:pic>
        <p:nvPicPr>
          <p:cNvPr id="6" name="Picture 5" descr="winter2.jpg"/>
          <p:cNvPicPr>
            <a:picLocks noChangeAspect="1"/>
          </p:cNvPicPr>
          <p:nvPr/>
        </p:nvPicPr>
        <p:blipFill>
          <a:blip r:embed="rId5"/>
          <a:srcRect r="26250" b="476"/>
          <a:stretch>
            <a:fillRect/>
          </a:stretch>
        </p:blipFill>
        <p:spPr>
          <a:xfrm>
            <a:off x="6019800" y="685800"/>
            <a:ext cx="25146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শরত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514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হেমন্ত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362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শীত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63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বর্ষা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715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বসন্ত</a:t>
            </a:r>
            <a:endParaRPr lang="en-US" sz="2000" dirty="0"/>
          </a:p>
        </p:txBody>
      </p:sp>
      <p:pic>
        <p:nvPicPr>
          <p:cNvPr id="12" name="Picture 11" descr="101691706.uW44scls.DJJ_08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191000"/>
            <a:ext cx="1905000" cy="1219200"/>
          </a:xfrm>
          <a:prstGeom prst="rect">
            <a:avLst/>
          </a:prstGeom>
        </p:spPr>
      </p:pic>
      <p:pic>
        <p:nvPicPr>
          <p:cNvPr id="13" name="Picture 12" descr="6487ecd89668d202d64f7ab90a40e339--litchi-fruit-blog-healthy.jpg"/>
          <p:cNvPicPr>
            <a:picLocks noChangeAspect="1"/>
          </p:cNvPicPr>
          <p:nvPr/>
        </p:nvPicPr>
        <p:blipFill>
          <a:blip r:embed="rId7"/>
          <a:srcRect l="35772"/>
          <a:stretch>
            <a:fillRect/>
          </a:stretch>
        </p:blipFill>
        <p:spPr>
          <a:xfrm>
            <a:off x="3886200" y="4191000"/>
            <a:ext cx="1123950" cy="1219200"/>
          </a:xfrm>
          <a:prstGeom prst="rect">
            <a:avLst/>
          </a:prstGeom>
        </p:spPr>
      </p:pic>
      <p:pic>
        <p:nvPicPr>
          <p:cNvPr id="14" name="Picture 13" descr="jack-frui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4191000"/>
            <a:ext cx="1066800" cy="1219200"/>
          </a:xfrm>
          <a:prstGeom prst="rect">
            <a:avLst/>
          </a:prstGeom>
        </p:spPr>
      </p:pic>
      <p:pic>
        <p:nvPicPr>
          <p:cNvPr id="15" name="Picture 14" descr="220px-Mango_Banglades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4191000"/>
            <a:ext cx="1219200" cy="1219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3276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চিত্রগুলো দেখ এবং চিন্তা করে বের কর কোন বিষয়ের সাথে এর মিল পাওয়া যায়।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গ্রীষ্ম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600200"/>
            <a:ext cx="2466975" cy="1312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600200"/>
            <a:ext cx="2714625" cy="1219199"/>
          </a:xfrm>
          <a:prstGeom prst="rect">
            <a:avLst/>
          </a:prstGeom>
        </p:spPr>
      </p:pic>
      <p:pic>
        <p:nvPicPr>
          <p:cNvPr id="5" name="Picture 2" descr="G:\QMphoto\Photo1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1905000" cy="1453097"/>
          </a:xfrm>
          <a:prstGeom prst="ellipse">
            <a:avLst/>
          </a:prstGeom>
          <a:ln w="571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2971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খেলোয়াররা </a:t>
            </a:r>
            <a:r>
              <a:rPr lang="bn-IN" b="1" i="1" dirty="0" smtClean="0"/>
              <a:t>মাঠে</a:t>
            </a:r>
            <a:r>
              <a:rPr lang="bn-IN" dirty="0" smtClean="0"/>
              <a:t> উল্লাস করছে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200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i="1" dirty="0" smtClean="0"/>
              <a:t>আকাশে</a:t>
            </a:r>
            <a:r>
              <a:rPr lang="bn-IN" dirty="0" smtClean="0"/>
              <a:t> চাঁদ উঠেছে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পাখিটি </a:t>
            </a:r>
            <a:r>
              <a:rPr lang="bn-IN" b="1" i="1" dirty="0" smtClean="0"/>
              <a:t>খাঁচায়</a:t>
            </a:r>
            <a:r>
              <a:rPr lang="bn-IN" dirty="0" smtClean="0"/>
              <a:t> বন্ধি</a:t>
            </a:r>
            <a:endParaRPr lang="en-US" dirty="0"/>
          </a:p>
        </p:txBody>
      </p:sp>
      <p:pic>
        <p:nvPicPr>
          <p:cNvPr id="10" name="Picture 9" descr="101691706.uW44scls.DJJ_0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962400"/>
            <a:ext cx="20574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i="1" dirty="0" smtClean="0"/>
              <a:t>বসন্তে</a:t>
            </a:r>
            <a:r>
              <a:rPr lang="bn-IN" dirty="0" smtClean="0"/>
              <a:t> কোকিল ডাকে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762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/>
              <a:t>বাক্যের সাথে ছবির মিল আছে কোন সূত্রে?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55712725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3200400" y="1600200"/>
            <a:ext cx="2590800" cy="1524000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আজকের পাঠ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অধিকরণ কারক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5052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dirty="0" smtClean="0"/>
          </a:p>
          <a:p>
            <a:pPr algn="ctr"/>
            <a:endParaRPr lang="bn-IN" b="1" dirty="0" smtClean="0">
              <a:solidFill>
                <a:srgbClr val="00B050"/>
              </a:solidFill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</a:rPr>
              <a:t>অধিকরণ </a:t>
            </a:r>
            <a:r>
              <a:rPr lang="bn-IN" b="1" dirty="0" smtClean="0">
                <a:solidFill>
                  <a:srgbClr val="00B050"/>
                </a:solidFill>
              </a:rPr>
              <a:t>অর্থ-দখল,আধিপত্য,অধিকার</a:t>
            </a:r>
            <a:r>
              <a:rPr lang="bn-IN" dirty="0" smtClean="0"/>
              <a:t>।</a:t>
            </a:r>
          </a:p>
          <a:p>
            <a:pPr algn="ctr"/>
            <a:r>
              <a:rPr lang="bn-IN" dirty="0" smtClean="0"/>
              <a:t>যে স্থানে, যে সময়ে বা যে বিষয়ে ক্রিয়া সম্পন্ন হয়,তাকে অধিকরণ কারক বলে</a:t>
            </a:r>
            <a:r>
              <a:rPr lang="bn-IN" dirty="0" smtClean="0"/>
              <a:t>।অথবা </a:t>
            </a:r>
            <a:r>
              <a:rPr lang="bn-IN" dirty="0" smtClean="0">
                <a:solidFill>
                  <a:srgbClr val="0070C0"/>
                </a:solidFill>
              </a:rPr>
              <a:t>স্থান,কাল,পাত্রকে অধিকরণ কারক বলে।</a:t>
            </a:r>
            <a:endParaRPr lang="bn-IN" dirty="0" smtClean="0">
              <a:solidFill>
                <a:srgbClr val="0070C0"/>
              </a:solidFill>
            </a:endParaRP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অধিকরণে সপ্তমী বিভক্তি যুক্ত হয়</a:t>
            </a:r>
            <a:r>
              <a:rPr lang="bn-IN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6221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38200" y="2971800"/>
            <a:ext cx="4876800" cy="685800"/>
          </a:xfrm>
          <a:prstGeom prst="rightArrow">
            <a:avLst>
              <a:gd name="adj1" fmla="val 93807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অধিকরণ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কারকের 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38200" y="3657600"/>
            <a:ext cx="6400800" cy="685800"/>
          </a:xfrm>
          <a:prstGeom prst="rightArrow">
            <a:avLst>
              <a:gd name="adj1" fmla="val 94376"/>
              <a:gd name="adj2" fmla="val 5000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 প্রকার</a:t>
            </a:r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bn-I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bn-I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সংগা </a:t>
            </a:r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8200" y="4419600"/>
            <a:ext cx="4953000" cy="609600"/>
          </a:xfrm>
          <a:prstGeom prst="rightArrow">
            <a:avLst>
              <a:gd name="adj1" fmla="val 100000"/>
              <a:gd name="adj2" fmla="val 6017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অধিকরণ</a:t>
            </a:r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</a:t>
            </a:r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2209800"/>
            <a:ext cx="4648200" cy="609600"/>
          </a:xfrm>
          <a:prstGeom prst="rightArrow">
            <a:avLst>
              <a:gd name="adj1" fmla="val 96489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কারকের সংগা </a:t>
            </a:r>
            <a:r>
              <a:rPr lang="en-US" sz="2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762000"/>
            <a:ext cx="16002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শিখনফল</a:t>
            </a:r>
            <a:endParaRPr lang="en-US" sz="2000" dirty="0"/>
          </a:p>
        </p:txBody>
      </p:sp>
      <p:sp>
        <p:nvSpPr>
          <p:cNvPr id="7" name="Pentagon 6"/>
          <p:cNvSpPr/>
          <p:nvPr/>
        </p:nvSpPr>
        <p:spPr>
          <a:xfrm>
            <a:off x="838200" y="5181600"/>
            <a:ext cx="5943600" cy="6858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আধারাধিকরণের</a:t>
            </a:r>
            <a:r>
              <a:rPr lang="bn-IN" dirty="0" smtClean="0">
                <a:solidFill>
                  <a:srgbClr val="FF0000"/>
                </a:solidFill>
              </a:rPr>
              <a:t> প্রকারের </a:t>
            </a:r>
            <a:r>
              <a:rPr lang="bn-IN" dirty="0" smtClean="0">
                <a:solidFill>
                  <a:schemeClr val="tx1"/>
                </a:solidFill>
              </a:rPr>
              <a:t>ব্যাখ্যা করতে </a:t>
            </a:r>
            <a:r>
              <a:rPr lang="bn-IN" dirty="0" smtClean="0">
                <a:solidFill>
                  <a:srgbClr val="FF0000"/>
                </a:solidFill>
              </a:rPr>
              <a:t>পারবে।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625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153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b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সময়ে বা যে কালে ক্রিয়া সম্পন্ন হয় তাকে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কালাধিকরণ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কারক বলে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/>
          </a:p>
        </p:txBody>
      </p:sp>
      <p:pic>
        <p:nvPicPr>
          <p:cNvPr id="6" name="Picture 5" descr="101691706.uW44scls.DJJ_0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2327910" cy="16764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43000" y="4876800"/>
            <a:ext cx="259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</a:rPr>
              <a:t>১০টায়</a:t>
            </a:r>
            <a:r>
              <a:rPr lang="bn-IN" sz="2000" dirty="0" smtClean="0"/>
              <a:t> ক্লাস শুরু হয়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876800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বসন্তে</a:t>
            </a:r>
            <a:r>
              <a:rPr lang="bn-IN" sz="2000" dirty="0" smtClean="0">
                <a:latin typeface="NikoshBAN"/>
              </a:rPr>
              <a:t> কোকিল ডাকে</a:t>
            </a:r>
            <a:endParaRPr lang="en-US" sz="20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41020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ক্লাস শুরুর কাজটি সম্পন্ন হয় ১০টার সময়ে?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486400"/>
            <a:ext cx="2819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/>
              <a:t>বসন্ত কালে কোকিল ডাকে</a:t>
            </a:r>
            <a:endParaRPr lang="en-US" sz="2000" dirty="0"/>
          </a:p>
        </p:txBody>
      </p:sp>
      <p:pic>
        <p:nvPicPr>
          <p:cNvPr id="18" name="Picture 17" descr="november-selects-shinola-watch.jpg"/>
          <p:cNvPicPr>
            <a:picLocks noChangeAspect="1"/>
          </p:cNvPicPr>
          <p:nvPr/>
        </p:nvPicPr>
        <p:blipFill>
          <a:blip r:embed="rId3" cstate="print"/>
          <a:srcRect l="32500" t="11240" r="30833" b="14991"/>
          <a:stretch>
            <a:fillRect/>
          </a:stretch>
        </p:blipFill>
        <p:spPr>
          <a:xfrm>
            <a:off x="1676400" y="2971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471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849</TotalTime>
  <Words>527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Shazaman</dc:creator>
  <cp:lastModifiedBy>Ishadul</cp:lastModifiedBy>
  <cp:revision>176</cp:revision>
  <dcterms:created xsi:type="dcterms:W3CDTF">2006-08-16T00:00:00Z</dcterms:created>
  <dcterms:modified xsi:type="dcterms:W3CDTF">2017-09-29T02:55:18Z</dcterms:modified>
</cp:coreProperties>
</file>